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63" r:id="rId3"/>
    <p:sldId id="268" r:id="rId4"/>
    <p:sldId id="265" r:id="rId5"/>
    <p:sldId id="269" r:id="rId6"/>
  </p:sldIdLst>
  <p:sldSz cx="12192000" cy="6858000"/>
  <p:notesSz cx="6858000" cy="9144000"/>
  <p:custDataLst>
    <p:tags r:id="rId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5"/>
    <a:srgbClr val="5F5F5F"/>
    <a:srgbClr val="041A35"/>
    <a:srgbClr val="001A34"/>
    <a:srgbClr val="005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282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224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B2AB2-3512-4208-82FA-B044098EC914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835F03-CE58-41DD-BC22-EC6BEAA992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956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5ED0EA-EF88-4F79-A03C-069F46E2B0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0BF1C6-820D-4B66-ADC4-B709CA01F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F7DDEC-0056-4F6F-B751-D52690FF1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796158-DDD8-4266-8CD2-9F30259EA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6B8A6E7-425D-4CFD-A2F3-38B3E3569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186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5E22D1-A89D-4091-AFC4-EF0B958D9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B9B293B-BB22-449F-813D-62804BEC74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05615F-F5F2-4771-BAA1-A4955839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CB6C516-0DBE-4DF7-AAED-E935C54B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120B07-70F7-4A3F-ACC7-F695D46E7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7855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FAE888D-2197-4B80-A77B-EF35545256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4BE9D4-3525-4DDD-A592-120D025CBE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9A327FB-2642-493E-98D4-3B0095EB3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85E5DC7-0087-4B36-A323-3C2F5FD1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20E171-6D48-4BDF-B6B8-BFE365CCF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2369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383615-D73B-433B-86CB-C8E50FCB9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AB097D-B288-4BD3-9897-779C335A1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AFA66B-7D71-4019-AE05-86AC2F75A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D0EE3D-9620-4049-BE65-F08277049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994F45-95A2-48A8-B49D-FB6D79582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163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F4B943-D190-46F8-A42F-475828D56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68127C1-50BB-45D2-9DB0-FEFCF8B0C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5CC656-8E16-4C04-86AF-BFAC9C424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085D1C-592B-49F8-9FE9-A5CA5661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6FCA8BE-D2E8-4B4A-BB4F-299030C3D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646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F9D2E7-F186-4F6C-B8BB-91E152C60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203AD75-7119-4D12-8D8A-F44DD072FA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D45F70E-6EBC-46CB-92AB-D66C85871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B62F3D-E504-45C0-965F-FC9EBC74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0C974C-9DB9-438D-8DDC-42818A9B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0C625BB-3321-47D1-84F1-FB1ABE643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464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420BAE-B034-4898-A830-C5D653AD5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57C274-EF95-4BAA-AC4E-CF01D16D1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4A98475-D45E-4132-814E-125ACBBAD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BC110AA-3CE2-47B5-B970-1AC612628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19E2D71-C782-4688-B6B9-0B92C57047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331997E-7C52-41A7-90BA-F29BE7F2F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425DBCB-DBBC-4FC0-9DD9-3884C41F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4BCBAA5-63B6-4DD0-8B38-B1922634C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908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A45879-6EC8-462F-8A58-1353F445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88D81DD-C4A7-475F-9ECF-A26B876E4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4A491EB-9396-456A-9BA9-9DA04CAC1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B3F17B3-883A-4F85-A964-F4983CBF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96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421DE72-437E-4EDE-8A0B-A70C466F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3BC9A49-0045-446B-8195-DC2759DF0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1C98F5E-EE58-4BFC-AE61-4D98A0F8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556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0D5898-CAFC-49C0-B43C-C17BCA3C2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FECB45-A8F4-4ABF-AAD8-4E696CA03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A14D251-268B-4D69-981E-71DC9E866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A4526E0-FDA5-45A3-85B5-7459283B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7015481-39C1-48BE-88D9-4E09333A3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1A59697-91E1-42AF-B74D-5A316C24B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9937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468CC4-BBD1-4432-A45F-49C877658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7CB1B60-F4A8-4BB6-9A94-8586F3A67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84703B-E38F-42BE-AD50-453C7192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C3FC503-11F8-457D-8AE5-8A58EB150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5F29329-AEA8-42A7-BDBE-3ABF0BE81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77FC3E1-2E1B-419E-B979-E6488E1C6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5810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Объект 7" hidden="1">
            <a:extLst>
              <a:ext uri="{FF2B5EF4-FFF2-40B4-BE49-F238E27FC236}">
                <a16:creationId xmlns:a16="http://schemas.microsoft.com/office/drawing/2014/main" id="{16C6CE7D-4317-4D35-AC7C-4521E0A2B6B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5554338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14" imgW="416" imgH="416" progId="TCLayout.ActiveDocument.1">
                  <p:embed/>
                </p:oleObj>
              </mc:Choice>
              <mc:Fallback>
                <p:oleObj name="Слайд think-cell" r:id="rId14" imgW="416" imgH="4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64F8C3-521E-409C-BEEB-030F4B0B1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BA302B0-5E37-44D9-8000-ACAB29FA6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BCCC644-62D4-4B62-A097-7A61E93CAB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840AF-E508-44FC-BD72-3DE464DF4255}" type="datetimeFigureOut">
              <a:rPr lang="ru-RU" smtClean="0"/>
              <a:t>04.09.2024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3AE2BD-347C-4D32-8808-DD80CE60A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EB16CA-2B11-4019-B330-9CDB3FA977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1B92B-68F3-4DD1-BCC9-31A2BCAF553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4900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oleObject" Target="../embeddings/oleObject3.bin"/><Relationship Id="rId7" Type="http://schemas.openxmlformats.org/officeDocument/2006/relationships/image" Target="../media/image5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1.emf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oleObject" Target="../embeddings/oleObject4.bin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10" Type="http://schemas.openxmlformats.org/officeDocument/2006/relationships/image" Target="../media/image4.png"/><Relationship Id="rId4" Type="http://schemas.openxmlformats.org/officeDocument/2006/relationships/image" Target="../media/image1.emf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oleObject" Target="../embeddings/oleObject6.bin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hyperlink" Target="https://github.com/r-isachenko/2024-DGM-MIPT-YSDA-course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1.emf"/><Relationship Id="rId9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B3B72643-159D-4AE2-9C2E-86141E6AF152}"/>
              </a:ext>
            </a:extLst>
          </p:cNvPr>
          <p:cNvGrpSpPr/>
          <p:nvPr/>
        </p:nvGrpSpPr>
        <p:grpSpPr>
          <a:xfrm>
            <a:off x="1711842" y="0"/>
            <a:ext cx="10480158" cy="6858000"/>
            <a:chOff x="0" y="0"/>
            <a:chExt cx="10480158" cy="6858000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91F5FE50-41A3-410B-8A0B-2AAF068C36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2249" t="12029" r="12347" b="11884"/>
            <a:stretch/>
          </p:blipFill>
          <p:spPr>
            <a:xfrm>
              <a:off x="0" y="0"/>
              <a:ext cx="10480158" cy="6858000"/>
            </a:xfrm>
            <a:prstGeom prst="rect">
              <a:avLst/>
            </a:prstGeom>
          </p:spPr>
        </p:pic>
        <p:sp>
          <p:nvSpPr>
            <p:cNvPr id="6" name="Прямоугольник 5">
              <a:extLst>
                <a:ext uri="{FF2B5EF4-FFF2-40B4-BE49-F238E27FC236}">
                  <a16:creationId xmlns:a16="http://schemas.microsoft.com/office/drawing/2014/main" id="{1DEFED4C-5DD7-4704-8721-32B30DCA14AC}"/>
                </a:ext>
              </a:extLst>
            </p:cNvPr>
            <p:cNvSpPr/>
            <p:nvPr/>
          </p:nvSpPr>
          <p:spPr>
            <a:xfrm>
              <a:off x="0" y="254000"/>
              <a:ext cx="2895600" cy="1511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>
                <a:solidFill>
                  <a:srgbClr val="5F5F5F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2872BAF-6D68-4D6B-BFF2-EAC41AD3E8CE}"/>
              </a:ext>
            </a:extLst>
          </p:cNvPr>
          <p:cNvSpPr txBox="1"/>
          <p:nvPr/>
        </p:nvSpPr>
        <p:spPr>
          <a:xfrm>
            <a:off x="111642" y="1379208"/>
            <a:ext cx="6781056" cy="2419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4400" dirty="0">
                <a:latin typeface="Arial Black"/>
              </a:rPr>
              <a:t>ГЕНЕРАТИВНЫЕ МОДЕЛИ</a:t>
            </a:r>
          </a:p>
          <a:p>
            <a:endParaRPr lang="ru-RU" dirty="0">
              <a:solidFill>
                <a:srgbClr val="0068B5"/>
              </a:solidFill>
            </a:endParaRP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ЛЕКТОР: РОМАН ИСАЧЕНКО</a:t>
            </a:r>
            <a:endParaRPr lang="en-US" spc="-60" dirty="0">
              <a:latin typeface="Segoe UI" panose="020B0502040204020203" pitchFamily="34" charset="0"/>
              <a:ea typeface="+mj-ea"/>
              <a:cs typeface="Segoe UI" panose="020B0502040204020203" pitchFamily="34" charset="0"/>
            </a:endParaRP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СЕМИНАРИСТ: ВЛАДИМИР КОНДРАТЕНКО</a:t>
            </a:r>
          </a:p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ДОМАШКИ: ГРИГОРИЙ КСЕНОФОНТОВ</a:t>
            </a: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E7BD5173-42FA-48B4-A33F-8AC1BB7F58D5}"/>
              </a:ext>
            </a:extLst>
          </p:cNvPr>
          <p:cNvSpPr/>
          <p:nvPr/>
        </p:nvSpPr>
        <p:spPr>
          <a:xfrm>
            <a:off x="111642" y="623466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СТАРТ КУРСА: 10.0</a:t>
            </a:r>
            <a:r>
              <a:rPr lang="en-US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9</a:t>
            </a:r>
            <a:r>
              <a:rPr lang="ru-RU" spc="-60" dirty="0"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.2024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9B5CB5B-2635-B748-8294-F16DC1B826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2678BC-6B88-EE44-4749-6BD7E32BAB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81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Прямоугольник: скругленные углы 52">
            <a:extLst>
              <a:ext uri="{FF2B5EF4-FFF2-40B4-BE49-F238E27FC236}">
                <a16:creationId xmlns:a16="http://schemas.microsoft.com/office/drawing/2014/main" id="{8E83C5CC-7729-4744-B6C6-00459095149D}"/>
              </a:ext>
            </a:extLst>
          </p:cNvPr>
          <p:cNvSpPr/>
          <p:nvPr/>
        </p:nvSpPr>
        <p:spPr>
          <a:xfrm>
            <a:off x="5365256" y="1243441"/>
            <a:ext cx="6599847" cy="5339923"/>
          </a:xfrm>
          <a:prstGeom prst="roundRect">
            <a:avLst>
              <a:gd name="adj" fmla="val 1048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66" name="Прямоугольник: скругленные углы 65">
            <a:extLst>
              <a:ext uri="{FF2B5EF4-FFF2-40B4-BE49-F238E27FC236}">
                <a16:creationId xmlns:a16="http://schemas.microsoft.com/office/drawing/2014/main" id="{B831B59F-FF37-470D-B6F0-147965B3078F}"/>
              </a:ext>
            </a:extLst>
          </p:cNvPr>
          <p:cNvSpPr/>
          <p:nvPr/>
        </p:nvSpPr>
        <p:spPr>
          <a:xfrm>
            <a:off x="5466103" y="1038314"/>
            <a:ext cx="3347286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  <a:latin typeface="Arial Black"/>
              </a:rPr>
              <a:t>КОРОТКО О КУРСЕ</a:t>
            </a:r>
          </a:p>
        </p:txBody>
      </p:sp>
      <p:sp>
        <p:nvSpPr>
          <p:cNvPr id="70" name="Прямоугольник 69">
            <a:extLst>
              <a:ext uri="{FF2B5EF4-FFF2-40B4-BE49-F238E27FC236}">
                <a16:creationId xmlns:a16="http://schemas.microsoft.com/office/drawing/2014/main" id="{2E1478E0-78AD-4AFD-95C6-0D3188AD3B49}"/>
              </a:ext>
            </a:extLst>
          </p:cNvPr>
          <p:cNvSpPr/>
          <p:nvPr/>
        </p:nvSpPr>
        <p:spPr>
          <a:xfrm>
            <a:off x="5637131" y="1526672"/>
            <a:ext cx="5982003" cy="5339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</a:t>
            </a:r>
            <a:r>
              <a:rPr lang="ru-RU" sz="14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нормализационных</a:t>
            </a: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потоков, 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lang="ru-RU" sz="14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0CD5CDFD-FD08-574F-8BD1-992CB47CBE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575F511-7AC9-E847-A417-87945A3C9772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О ПРЕПОДАВАТЕЛЕ И КУРСЕ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747033-0805-16E6-F71E-C1C2B072AC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  <p:pic>
        <p:nvPicPr>
          <p:cNvPr id="6" name="Google Shape;105;p2">
            <a:extLst>
              <a:ext uri="{FF2B5EF4-FFF2-40B4-BE49-F238E27FC236}">
                <a16:creationId xmlns:a16="http://schemas.microsoft.com/office/drawing/2014/main" id="{3B08093A-DFD8-D3B7-2806-E0245CD6FA4E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l="18410" t="10967" r="10672" b="43049"/>
          <a:stretch/>
        </p:blipFill>
        <p:spPr>
          <a:xfrm>
            <a:off x="336750" y="1203850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7" name="Google Shape;106;p2">
            <a:extLst>
              <a:ext uri="{FF2B5EF4-FFF2-40B4-BE49-F238E27FC236}">
                <a16:creationId xmlns:a16="http://schemas.microsoft.com/office/drawing/2014/main" id="{23737691-745D-1A38-CA91-FC7FE6721277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07;p2">
            <a:extLst>
              <a:ext uri="{FF2B5EF4-FFF2-40B4-BE49-F238E27FC236}">
                <a16:creationId xmlns:a16="http://schemas.microsoft.com/office/drawing/2014/main" id="{86AF9C00-4409-905A-5852-135610E4E89C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08;p2">
            <a:extLst>
              <a:ext uri="{FF2B5EF4-FFF2-40B4-BE49-F238E27FC236}">
                <a16:creationId xmlns:a16="http://schemas.microsoft.com/office/drawing/2014/main" id="{FB7B17DC-765C-B31B-CB19-F1CE6F1121F8}"/>
              </a:ext>
            </a:extLst>
          </p:cNvPr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09;p2" descr="A close up of a logo&#10;&#10;Description automatically generated">
            <a:extLst>
              <a:ext uri="{FF2B5EF4-FFF2-40B4-BE49-F238E27FC236}">
                <a16:creationId xmlns:a16="http://schemas.microsoft.com/office/drawing/2014/main" id="{DB3D28D0-8EA7-1EA6-EC9C-446DB6C66241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0;p2">
            <a:extLst>
              <a:ext uri="{FF2B5EF4-FFF2-40B4-BE49-F238E27FC236}">
                <a16:creationId xmlns:a16="http://schemas.microsoft.com/office/drawing/2014/main" id="{28A93D6A-BC96-B53C-3FC7-EBD4D1A2E484}"/>
              </a:ext>
            </a:extLst>
          </p:cNvPr>
          <p:cNvSpPr/>
          <p:nvPr/>
        </p:nvSpPr>
        <p:spPr>
          <a:xfrm>
            <a:off x="1807922" y="1127641"/>
            <a:ext cx="3080012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latin typeface="Montserrat"/>
                <a:ea typeface="Montserrat"/>
                <a:cs typeface="Montserrat"/>
                <a:sym typeface="Montserrat"/>
              </a:rPr>
              <a:t> лектор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111;p2">
            <a:extLst>
              <a:ext uri="{FF2B5EF4-FFF2-40B4-BE49-F238E27FC236}">
                <a16:creationId xmlns:a16="http://schemas.microsoft.com/office/drawing/2014/main" id="{459B48F3-39C1-55F7-77BA-91B439E3B3C6}"/>
              </a:ext>
            </a:extLst>
          </p:cNvPr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" name="Google Shape;114;p2">
            <a:extLst>
              <a:ext uri="{FF2B5EF4-FFF2-40B4-BE49-F238E27FC236}">
                <a16:creationId xmlns:a16="http://schemas.microsoft.com/office/drawing/2014/main" id="{CE5162DE-D0F5-D7CD-6BBE-A0173029F93E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92197" y="5345109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15;p2">
            <a:extLst>
              <a:ext uri="{FF2B5EF4-FFF2-40B4-BE49-F238E27FC236}">
                <a16:creationId xmlns:a16="http://schemas.microsoft.com/office/drawing/2014/main" id="{0152FA99-DD6D-4383-8E41-93D06B5162AF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792056" y="43785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16;p2">
            <a:extLst>
              <a:ext uri="{FF2B5EF4-FFF2-40B4-BE49-F238E27FC236}">
                <a16:creationId xmlns:a16="http://schemas.microsoft.com/office/drawing/2014/main" id="{A069334A-ADE5-28CF-9182-E0E4931450D4}"/>
              </a:ext>
            </a:extLst>
          </p:cNvPr>
          <p:cNvSpPr/>
          <p:nvPr/>
        </p:nvSpPr>
        <p:spPr>
          <a:xfrm>
            <a:off x="2069500" y="44403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Team Lead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SberDevices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" name="Google Shape;117;p2" descr="A close up of a logo&#10;&#10;Description automatically generated">
            <a:extLst>
              <a:ext uri="{FF2B5EF4-FFF2-40B4-BE49-F238E27FC236}">
                <a16:creationId xmlns:a16="http://schemas.microsoft.com/office/drawing/2014/main" id="{C1B74399-CD82-173F-51B2-9413CCBD0E49}"/>
              </a:ext>
            </a:extLst>
          </p:cNvPr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867003" y="48830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18;p2">
            <a:extLst>
              <a:ext uri="{FF2B5EF4-FFF2-40B4-BE49-F238E27FC236}">
                <a16:creationId xmlns:a16="http://schemas.microsoft.com/office/drawing/2014/main" id="{419A33C7-351D-F8E6-22A5-F0D8F337EC0E}"/>
              </a:ext>
            </a:extLst>
          </p:cNvPr>
          <p:cNvSpPr/>
          <p:nvPr/>
        </p:nvSpPr>
        <p:spPr>
          <a:xfrm>
            <a:off x="1807925" y="3861051"/>
            <a:ext cx="3425978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ВЛАДИМИР КОНДРАТЕНКО</a:t>
            </a:r>
            <a:r>
              <a:rPr lang="ru-RU" sz="1600" dirty="0">
                <a:latin typeface="Montserrat"/>
                <a:ea typeface="Montserrat"/>
                <a:cs typeface="Montserrat"/>
                <a:sym typeface="Montserrat"/>
              </a:rPr>
              <a:t> семинарист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19;p2">
            <a:extLst>
              <a:ext uri="{FF2B5EF4-FFF2-40B4-BE49-F238E27FC236}">
                <a16:creationId xmlns:a16="http://schemas.microsoft.com/office/drawing/2014/main" id="{F2E61C2C-16BE-28CE-0148-F160507840FF}"/>
              </a:ext>
            </a:extLst>
          </p:cNvPr>
          <p:cNvSpPr/>
          <p:nvPr/>
        </p:nvSpPr>
        <p:spPr>
          <a:xfrm>
            <a:off x="645943" y="53063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@username27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" name="Рисунок 4" descr="Изображение выглядит как Человеческое лицо, человек, дерев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765A0CFD-4D11-C11B-D3A8-35F656561D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92197" y="3861051"/>
            <a:ext cx="1343453" cy="130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9752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8257408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DEC38F62-49C5-5749-B69D-AB9B4E29F46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1" t="14597" r="64764" b="13134"/>
          <a:stretch/>
        </p:blipFill>
        <p:spPr>
          <a:xfrm>
            <a:off x="364616" y="1078701"/>
            <a:ext cx="2931611" cy="250543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BC12606B-A5F4-4EA0-A6E5-0608463650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05" r="1640" b="3283"/>
          <a:stretch/>
        </p:blipFill>
        <p:spPr>
          <a:xfrm>
            <a:off x="3474751" y="1036587"/>
            <a:ext cx="4002186" cy="2684967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C1A5A09-83E0-4D69-BD82-8DBB9FDF728A}"/>
              </a:ext>
            </a:extLst>
          </p:cNvPr>
          <p:cNvSpPr/>
          <p:nvPr/>
        </p:nvSpPr>
        <p:spPr>
          <a:xfrm>
            <a:off x="225267" y="1008225"/>
            <a:ext cx="2203301" cy="271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Discriminative model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9594CCD0-01B1-4DD4-9D8E-EF97DF16299D}"/>
              </a:ext>
            </a:extLst>
          </p:cNvPr>
          <p:cNvSpPr/>
          <p:nvPr/>
        </p:nvSpPr>
        <p:spPr>
          <a:xfrm>
            <a:off x="3371319" y="1012948"/>
            <a:ext cx="2203301" cy="271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Generative model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66560011-E99F-4294-8DA1-65E8465242D4}"/>
              </a:ext>
            </a:extLst>
          </p:cNvPr>
          <p:cNvSpPr/>
          <p:nvPr/>
        </p:nvSpPr>
        <p:spPr>
          <a:xfrm>
            <a:off x="261343" y="3937529"/>
            <a:ext cx="7215594" cy="2856653"/>
          </a:xfrm>
          <a:prstGeom prst="roundRect">
            <a:avLst>
              <a:gd name="adj" fmla="val 1048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id="{0C320188-AF8B-440A-8824-0858E3A6F84B}"/>
              </a:ext>
            </a:extLst>
          </p:cNvPr>
          <p:cNvSpPr/>
          <p:nvPr/>
        </p:nvSpPr>
        <p:spPr>
          <a:xfrm>
            <a:off x="225268" y="950745"/>
            <a:ext cx="7251669" cy="2856653"/>
          </a:xfrm>
          <a:prstGeom prst="roundRect">
            <a:avLst>
              <a:gd name="adj" fmla="val 1048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00615B8E-2349-FD41-BD51-B5061B3F73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457DE24D-1CAB-9445-BCC9-5F80C35988B1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ГЕНЕРАТИВНЫЕ МОДЕЛИ</a:t>
            </a:r>
          </a:p>
        </p:txBody>
      </p:sp>
      <p:pic>
        <p:nvPicPr>
          <p:cNvPr id="4" name="Рисунок 2">
            <a:extLst>
              <a:ext uri="{FF2B5EF4-FFF2-40B4-BE49-F238E27FC236}">
                <a16:creationId xmlns:a16="http://schemas.microsoft.com/office/drawing/2014/main" id="{A50631D2-6DCF-984D-0B38-66790B69FF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187" y="4214783"/>
            <a:ext cx="6200298" cy="18073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1D986C-709B-197C-A87F-7F2B57C1E2B1}"/>
              </a:ext>
            </a:extLst>
          </p:cNvPr>
          <p:cNvSpPr txBox="1"/>
          <p:nvPr/>
        </p:nvSpPr>
        <p:spPr>
          <a:xfrm>
            <a:off x="421239" y="6373976"/>
            <a:ext cx="3527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imagen.research.google</a:t>
            </a:r>
            <a:r>
              <a:rPr lang="en-US" dirty="0"/>
              <a:t>/</a:t>
            </a:r>
            <a:endParaRPr lang="ru-RU" dirty="0"/>
          </a:p>
        </p:txBody>
      </p:sp>
      <p:pic>
        <p:nvPicPr>
          <p:cNvPr id="7" name="Рисунок 7" descr="Изображение выглядит как текст, диаграмма, карта, План&#10;&#10;Автоматически созданное описание">
            <a:extLst>
              <a:ext uri="{FF2B5EF4-FFF2-40B4-BE49-F238E27FC236}">
                <a16:creationId xmlns:a16="http://schemas.microsoft.com/office/drawing/2014/main" id="{859EC168-6360-EC31-5B5B-90EB8EA95C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44052" y="881515"/>
            <a:ext cx="4515779" cy="3615740"/>
          </a:xfrm>
          <a:prstGeom prst="rect">
            <a:avLst/>
          </a:prstGeom>
        </p:spPr>
      </p:pic>
      <p:pic>
        <p:nvPicPr>
          <p:cNvPr id="8" name="Рисунок 9" descr="Изображение выглядит как текст, снимок экрана, диаграмма, круг&#10;&#10;Автоматически созданное описание">
            <a:extLst>
              <a:ext uri="{FF2B5EF4-FFF2-40B4-BE49-F238E27FC236}">
                <a16:creationId xmlns:a16="http://schemas.microsoft.com/office/drawing/2014/main" id="{F0315F66-F099-0DD4-4241-34FAE7A813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96750" y="4512161"/>
            <a:ext cx="4263081" cy="22820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BC5346-581D-1D51-9A3C-9C9E1030921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0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3" name="Таблица 192">
            <a:extLst>
              <a:ext uri="{FF2B5EF4-FFF2-40B4-BE49-F238E27FC236}">
                <a16:creationId xmlns:a16="http://schemas.microsoft.com/office/drawing/2014/main" id="{F0E02A8A-F820-45F5-960F-3B8022DD9F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746762"/>
              </p:ext>
            </p:extLst>
          </p:nvPr>
        </p:nvGraphicFramePr>
        <p:xfrm>
          <a:off x="4883524" y="1449203"/>
          <a:ext cx="7162300" cy="5277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0619">
                  <a:extLst>
                    <a:ext uri="{9D8B030D-6E8A-4147-A177-3AD203B41FA5}">
                      <a16:colId xmlns:a16="http://schemas.microsoft.com/office/drawing/2014/main" val="863319000"/>
                    </a:ext>
                  </a:extLst>
                </a:gridCol>
                <a:gridCol w="6791681">
                  <a:extLst>
                    <a:ext uri="{9D8B030D-6E8A-4147-A177-3AD203B41FA5}">
                      <a16:colId xmlns:a16="http://schemas.microsoft.com/office/drawing/2014/main" val="2063074921"/>
                    </a:ext>
                  </a:extLst>
                </a:gridCol>
              </a:tblGrid>
              <a:tr h="251000"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chemeClr val="tx1"/>
                          </a:solidFill>
                          <a:latin typeface="+mn-lt"/>
                          <a:cs typeface="Segoe UI" panose="020B0502040204020203" pitchFamily="34" charset="0"/>
                        </a:rPr>
                        <a:t>№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0" dirty="0">
                          <a:solidFill>
                            <a:schemeClr val="tx1"/>
                          </a:solidFill>
                          <a:latin typeface="+mn-lt"/>
                          <a:cs typeface="Segoe UI" panose="020B0502040204020203" pitchFamily="34" charset="0"/>
                        </a:rPr>
                        <a:t>Тема лекции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5422444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Logistics. Generative models overview and motivation. Problem statement. Divergence minimization framework. Autoregressive models (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PixelCNN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8010485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Normalizing Flow (NF) intuition and definition. Forward and reverse KL divergence for NF. Linear NF. Gaussian autoregressive NF.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99623604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Coupling layer (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RealNVP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). Continuous-in-time NF and neural ODE. Kolmogorov-Fokker-Planck equation for NF log-likelihood. FFJORD and Hutchinson's trace estimator.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3230541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Adjoint method for continuous-in-time NF. Latent Variable Models (LVM). Variational lower bound (ELBO).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4368708"/>
                  </a:ext>
                </a:extLst>
              </a:tr>
              <a:tr h="416703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Variational EM-algorithm. Amortized inference, ELBO gradients,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reparametrization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trick. Variational Autoencoder (VAE). NF as VAE model.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478484"/>
                  </a:ext>
                </a:extLst>
              </a:tr>
              <a:tr h="397565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Discrete VAE latent representations. Vector quantization, straight-through gradient estimation (VQ-VAE). Gumbel-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softmax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trick (DALL-E). ELBO surgery and optimal VAE prior.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6459802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NF-based VAE prior. Likelihood-free learning. GAN optimality theorem.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349249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Wasserstein distance. Wasserstein GAN (WGAN). WGAN with gradient penalty (WGAN-GP). f-divergence minimization.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2632296"/>
                  </a:ext>
                </a:extLst>
              </a:tr>
              <a:tr h="334667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GAN evaluation. FID, MMD, Precision-Recall, truncation trick. Langevin dynamic. Score matching.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1473210"/>
                  </a:ext>
                </a:extLst>
              </a:tr>
              <a:tr h="502001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Denoising score matching. Noise Conditioned Score Network (NCSN). Gaussian diffusion process: forward + reverse.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289100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11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Gaussian diffusion model as VAE, derivation of ELBO. </a:t>
                      </a:r>
                      <a:r>
                        <a:rPr lang="en-US" sz="12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Reparametrization</a:t>
                      </a: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of gaussian diffusion model.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06006"/>
                  </a:ext>
                </a:extLst>
              </a:tr>
              <a:tr h="280111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12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Denoising diffusion probabilistic model (DDPM): overview. Denoising diffusion as score-based generative model. Model guidance: classifier guidance, classifier-free guidance.</a:t>
                      </a:r>
                      <a:endParaRPr lang="en-US" sz="1200" b="0" i="0" u="none" strike="noStrike" dirty="0">
                        <a:effectLst/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9453191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ru-RU" sz="1200" dirty="0">
                          <a:latin typeface="+mn-lt"/>
                          <a:cs typeface="Segoe UI" panose="020B0502040204020203" pitchFamily="34" charset="0"/>
                        </a:rPr>
                        <a:t>13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effectLst/>
                          <a:latin typeface="+mn-lt"/>
                          <a:cs typeface="Segoe UI" panose="020B0502040204020203" pitchFamily="34" charset="0"/>
                        </a:rPr>
                        <a:t>SDE basics. Kolmogorov-Fokker-Planck equation. Probability flow ODF. Reverse SDE. Variance Preserving and Variance Exploding SDEs.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8017322"/>
                  </a:ext>
                </a:extLst>
              </a:tr>
              <a:tr h="251000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+mn-lt"/>
                          <a:cs typeface="Segoe UI" panose="020B0502040204020203" pitchFamily="34" charset="0"/>
                        </a:rPr>
                        <a:t>14</a:t>
                      </a:r>
                      <a:endParaRPr lang="ru-RU" sz="1200" dirty="0">
                        <a:latin typeface="+mn-lt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effectLst/>
                          <a:latin typeface="+mn-lt"/>
                          <a:cs typeface="Segoe UI" panose="020B0502040204020203" pitchFamily="34" charset="0"/>
                        </a:rPr>
                        <a:t>Flow matching.</a:t>
                      </a:r>
                    </a:p>
                  </a:txBody>
                  <a:tcPr marL="0" marR="0" marT="0" marB="0"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6521517"/>
                  </a:ext>
                </a:extLst>
              </a:tr>
            </a:tbl>
          </a:graphicData>
        </a:graphic>
      </p:graphicFrame>
      <p:sp>
        <p:nvSpPr>
          <p:cNvPr id="194" name="Прямоугольник: скругленные углы 193">
            <a:extLst>
              <a:ext uri="{FF2B5EF4-FFF2-40B4-BE49-F238E27FC236}">
                <a16:creationId xmlns:a16="http://schemas.microsoft.com/office/drawing/2014/main" id="{123177FF-AAC5-438D-AA44-7898CEB716F5}"/>
              </a:ext>
            </a:extLst>
          </p:cNvPr>
          <p:cNvSpPr/>
          <p:nvPr/>
        </p:nvSpPr>
        <p:spPr>
          <a:xfrm>
            <a:off x="4873912" y="1210925"/>
            <a:ext cx="7171912" cy="5515721"/>
          </a:xfrm>
          <a:prstGeom prst="roundRect">
            <a:avLst>
              <a:gd name="adj" fmla="val 957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195" name="Прямоугольник: скругленные углы 194">
            <a:extLst>
              <a:ext uri="{FF2B5EF4-FFF2-40B4-BE49-F238E27FC236}">
                <a16:creationId xmlns:a16="http://schemas.microsoft.com/office/drawing/2014/main" id="{F247B644-262C-498D-9BBA-EC61CBB99240}"/>
              </a:ext>
            </a:extLst>
          </p:cNvPr>
          <p:cNvSpPr/>
          <p:nvPr/>
        </p:nvSpPr>
        <p:spPr>
          <a:xfrm>
            <a:off x="5044032" y="1089830"/>
            <a:ext cx="4234440" cy="29705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chemeClr val="tx1"/>
                </a:solidFill>
                <a:latin typeface="Arial Black"/>
              </a:rPr>
              <a:t>ТЕМЫ ЛЕКЦИЙ</a:t>
            </a:r>
          </a:p>
        </p:txBody>
      </p:sp>
      <p:pic>
        <p:nvPicPr>
          <p:cNvPr id="79" name="Рисунок 78">
            <a:extLst>
              <a:ext uri="{FF2B5EF4-FFF2-40B4-BE49-F238E27FC236}">
                <a16:creationId xmlns:a16="http://schemas.microsoft.com/office/drawing/2014/main" id="{3DB88F3E-F455-234E-AF51-114EF7EB4D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sp>
        <p:nvSpPr>
          <p:cNvPr id="81" name="TextBox 80">
            <a:extLst>
              <a:ext uri="{FF2B5EF4-FFF2-40B4-BE49-F238E27FC236}">
                <a16:creationId xmlns:a16="http://schemas.microsoft.com/office/drawing/2014/main" id="{A3D732D4-4DCB-6C4C-88CB-75ACD0BBDC9E}"/>
              </a:ext>
            </a:extLst>
          </p:cNvPr>
          <p:cNvSpPr txBox="1"/>
          <p:nvPr/>
        </p:nvSpPr>
        <p:spPr>
          <a:xfrm>
            <a:off x="3678418" y="343460"/>
            <a:ext cx="7331451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3200" dirty="0">
                <a:latin typeface="Arial Black"/>
              </a:rPr>
              <a:t>УСТРОЙСТВО КУРСА</a:t>
            </a:r>
          </a:p>
        </p:txBody>
      </p:sp>
      <p:sp>
        <p:nvSpPr>
          <p:cNvPr id="2" name="Google Shape;154;p4">
            <a:extLst>
              <a:ext uri="{FF2B5EF4-FFF2-40B4-BE49-F238E27FC236}">
                <a16:creationId xmlns:a16="http://schemas.microsoft.com/office/drawing/2014/main" id="{52072F32-9BFE-4B31-CD3E-887C64EA5652}"/>
              </a:ext>
            </a:extLst>
          </p:cNvPr>
          <p:cNvSpPr/>
          <p:nvPr/>
        </p:nvSpPr>
        <p:spPr>
          <a:xfrm>
            <a:off x="888555" y="1585024"/>
            <a:ext cx="3273300" cy="1692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" name="Google Shape;155;p4">
            <a:extLst>
              <a:ext uri="{FF2B5EF4-FFF2-40B4-BE49-F238E27FC236}">
                <a16:creationId xmlns:a16="http://schemas.microsoft.com/office/drawing/2014/main" id="{3C44D2AB-7399-D9EC-9F5F-4ECC55FDFB82}"/>
              </a:ext>
            </a:extLst>
          </p:cNvPr>
          <p:cNvGrpSpPr/>
          <p:nvPr/>
        </p:nvGrpSpPr>
        <p:grpSpPr>
          <a:xfrm>
            <a:off x="540701" y="1739205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4" name="Google Shape;156;p4">
              <a:extLst>
                <a:ext uri="{FF2B5EF4-FFF2-40B4-BE49-F238E27FC236}">
                  <a16:creationId xmlns:a16="http://schemas.microsoft.com/office/drawing/2014/main" id="{DE7327D0-72F8-93C9-94BA-AA9BC4633F7C}"/>
                </a:ext>
              </a:extLst>
            </p:cNvPr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57;p4">
              <a:extLst>
                <a:ext uri="{FF2B5EF4-FFF2-40B4-BE49-F238E27FC236}">
                  <a16:creationId xmlns:a16="http://schemas.microsoft.com/office/drawing/2014/main" id="{E176648C-721F-1D95-FF78-750F005EEB79}"/>
                </a:ext>
              </a:extLst>
            </p:cNvPr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" name="Google Shape;159;p4">
            <a:extLst>
              <a:ext uri="{FF2B5EF4-FFF2-40B4-BE49-F238E27FC236}">
                <a16:creationId xmlns:a16="http://schemas.microsoft.com/office/drawing/2014/main" id="{A4DBA7C0-EE20-1A42-4DA7-B009792E3342}"/>
              </a:ext>
            </a:extLst>
          </p:cNvPr>
          <p:cNvGrpSpPr/>
          <p:nvPr/>
        </p:nvGrpSpPr>
        <p:grpSpPr>
          <a:xfrm>
            <a:off x="529146" y="2889965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8" name="Google Shape;160;p4">
              <a:extLst>
                <a:ext uri="{FF2B5EF4-FFF2-40B4-BE49-F238E27FC236}">
                  <a16:creationId xmlns:a16="http://schemas.microsoft.com/office/drawing/2014/main" id="{AA129D67-41DF-02C3-7856-DDC019F6744E}"/>
                </a:ext>
              </a:extLst>
            </p:cNvPr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161;p4">
              <a:extLst>
                <a:ext uri="{FF2B5EF4-FFF2-40B4-BE49-F238E27FC236}">
                  <a16:creationId xmlns:a16="http://schemas.microsoft.com/office/drawing/2014/main" id="{82146220-FDC5-B0B0-892F-C1C2B04532FA}"/>
                </a:ext>
              </a:extLst>
            </p:cNvPr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62;p4">
              <a:extLst>
                <a:ext uri="{FF2B5EF4-FFF2-40B4-BE49-F238E27FC236}">
                  <a16:creationId xmlns:a16="http://schemas.microsoft.com/office/drawing/2014/main" id="{9996E947-E6F7-6D01-A6C4-F24C168F76FA}"/>
                </a:ext>
              </a:extLst>
            </p:cNvPr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" name="Google Shape;163;p4">
            <a:extLst>
              <a:ext uri="{FF2B5EF4-FFF2-40B4-BE49-F238E27FC236}">
                <a16:creationId xmlns:a16="http://schemas.microsoft.com/office/drawing/2014/main" id="{37E218CA-9710-12DE-D46A-9E0EBA490722}"/>
              </a:ext>
            </a:extLst>
          </p:cNvPr>
          <p:cNvGrpSpPr/>
          <p:nvPr/>
        </p:nvGrpSpPr>
        <p:grpSpPr>
          <a:xfrm>
            <a:off x="509799" y="2520273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2" name="Google Shape;164;p4">
              <a:extLst>
                <a:ext uri="{FF2B5EF4-FFF2-40B4-BE49-F238E27FC236}">
                  <a16:creationId xmlns:a16="http://schemas.microsoft.com/office/drawing/2014/main" id="{A8D86EB1-7349-F36E-F111-D26797E2929F}"/>
                </a:ext>
              </a:extLst>
            </p:cNvPr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65;p4">
              <a:extLst>
                <a:ext uri="{FF2B5EF4-FFF2-40B4-BE49-F238E27FC236}">
                  <a16:creationId xmlns:a16="http://schemas.microsoft.com/office/drawing/2014/main" id="{616FFD24-7337-7F8D-21C0-EE413C1ADE60}"/>
                </a:ext>
              </a:extLst>
            </p:cNvPr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66;p4">
              <a:extLst>
                <a:ext uri="{FF2B5EF4-FFF2-40B4-BE49-F238E27FC236}">
                  <a16:creationId xmlns:a16="http://schemas.microsoft.com/office/drawing/2014/main" id="{9CD9A1A1-FE24-35A2-0A34-C44A9F30C80E}"/>
                </a:ext>
              </a:extLst>
            </p:cNvPr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67;p4">
              <a:extLst>
                <a:ext uri="{FF2B5EF4-FFF2-40B4-BE49-F238E27FC236}">
                  <a16:creationId xmlns:a16="http://schemas.microsoft.com/office/drawing/2014/main" id="{4763D3BB-EC98-667E-AB15-5A5C3E637509}"/>
                </a:ext>
              </a:extLst>
            </p:cNvPr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8;p4">
              <a:extLst>
                <a:ext uri="{FF2B5EF4-FFF2-40B4-BE49-F238E27FC236}">
                  <a16:creationId xmlns:a16="http://schemas.microsoft.com/office/drawing/2014/main" id="{F1BDCBD5-0E29-E6EF-E7C4-F9CEC893E877}"/>
                </a:ext>
              </a:extLst>
            </p:cNvPr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69;p4">
              <a:extLst>
                <a:ext uri="{FF2B5EF4-FFF2-40B4-BE49-F238E27FC236}">
                  <a16:creationId xmlns:a16="http://schemas.microsoft.com/office/drawing/2014/main" id="{8A8F8103-7CFA-286B-AA7F-C2838EF2A855}"/>
                </a:ext>
              </a:extLst>
            </p:cNvPr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70;p4">
              <a:extLst>
                <a:ext uri="{FF2B5EF4-FFF2-40B4-BE49-F238E27FC236}">
                  <a16:creationId xmlns:a16="http://schemas.microsoft.com/office/drawing/2014/main" id="{5F66DC5B-D8EB-16C5-99AC-BDE8A0765DFD}"/>
                </a:ext>
              </a:extLst>
            </p:cNvPr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71;p4">
              <a:extLst>
                <a:ext uri="{FF2B5EF4-FFF2-40B4-BE49-F238E27FC236}">
                  <a16:creationId xmlns:a16="http://schemas.microsoft.com/office/drawing/2014/main" id="{D4A0CD8C-4A5A-1C6B-DC38-26997D0B9C87}"/>
                </a:ext>
              </a:extLst>
            </p:cNvPr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172;p4">
              <a:extLst>
                <a:ext uri="{FF2B5EF4-FFF2-40B4-BE49-F238E27FC236}">
                  <a16:creationId xmlns:a16="http://schemas.microsoft.com/office/drawing/2014/main" id="{5D028B45-5631-D564-1CB8-35F946AF36C6}"/>
                </a:ext>
              </a:extLst>
            </p:cNvPr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173;p4">
              <a:extLst>
                <a:ext uri="{FF2B5EF4-FFF2-40B4-BE49-F238E27FC236}">
                  <a16:creationId xmlns:a16="http://schemas.microsoft.com/office/drawing/2014/main" id="{FC0A6615-9CEF-9BA5-B62D-ADCDA1AF08FD}"/>
                </a:ext>
              </a:extLst>
            </p:cNvPr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174;p4">
              <a:extLst>
                <a:ext uri="{FF2B5EF4-FFF2-40B4-BE49-F238E27FC236}">
                  <a16:creationId xmlns:a16="http://schemas.microsoft.com/office/drawing/2014/main" id="{FD8B2C8D-A2DB-AAED-6636-A3830459E8FA}"/>
                </a:ext>
              </a:extLst>
            </p:cNvPr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175;p4">
              <a:extLst>
                <a:ext uri="{FF2B5EF4-FFF2-40B4-BE49-F238E27FC236}">
                  <a16:creationId xmlns:a16="http://schemas.microsoft.com/office/drawing/2014/main" id="{AA6F5FDC-91A7-FD54-0D2A-C31BE444AACE}"/>
                </a:ext>
              </a:extLst>
            </p:cNvPr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176;p4">
              <a:extLst>
                <a:ext uri="{FF2B5EF4-FFF2-40B4-BE49-F238E27FC236}">
                  <a16:creationId xmlns:a16="http://schemas.microsoft.com/office/drawing/2014/main" id="{2953B0EF-4633-C2F8-F915-1A60F7F60581}"/>
                </a:ext>
              </a:extLst>
            </p:cNvPr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177;p4">
              <a:extLst>
                <a:ext uri="{FF2B5EF4-FFF2-40B4-BE49-F238E27FC236}">
                  <a16:creationId xmlns:a16="http://schemas.microsoft.com/office/drawing/2014/main" id="{E1471B3F-DFCB-A897-717B-D84DABC398A2}"/>
                </a:ext>
              </a:extLst>
            </p:cNvPr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178;p4">
              <a:extLst>
                <a:ext uri="{FF2B5EF4-FFF2-40B4-BE49-F238E27FC236}">
                  <a16:creationId xmlns:a16="http://schemas.microsoft.com/office/drawing/2014/main" id="{3BA7DB95-9059-CC60-6EED-0631562248B9}"/>
                </a:ext>
              </a:extLst>
            </p:cNvPr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179;p4">
            <a:extLst>
              <a:ext uri="{FF2B5EF4-FFF2-40B4-BE49-F238E27FC236}">
                <a16:creationId xmlns:a16="http://schemas.microsoft.com/office/drawing/2014/main" id="{31C4D6D4-E896-FF68-F364-AFCD9BF5E4F6}"/>
              </a:ext>
            </a:extLst>
          </p:cNvPr>
          <p:cNvSpPr/>
          <p:nvPr/>
        </p:nvSpPr>
        <p:spPr>
          <a:xfrm>
            <a:off x="874205" y="3924349"/>
            <a:ext cx="3105000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 по 13 баллов:   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26 БАЛЛОВ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latin typeface="Arial Black"/>
                <a:ea typeface="Arial Black"/>
                <a:cs typeface="Arial Black"/>
                <a:sym typeface="Arial Black"/>
              </a:rPr>
              <a:t> 104 БАЛЛА</a:t>
            </a:r>
            <a:endParaRPr sz="13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dirty="0" err="1"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latin typeface="Arial Black"/>
                <a:ea typeface="Arial Black"/>
                <a:cs typeface="Arial Black"/>
                <a:sym typeface="Arial Black"/>
              </a:rPr>
              <a:t>(</a:t>
            </a:r>
            <a:r>
              <a:rPr lang="ru-RU" sz="1700" dirty="0" err="1">
                <a:latin typeface="Arial Black"/>
                <a:ea typeface="Arial Black"/>
                <a:cs typeface="Arial Black"/>
                <a:sym typeface="Arial Black"/>
              </a:rPr>
              <a:t>relu</a:t>
            </a:r>
            <a:r>
              <a:rPr lang="ru-RU" sz="1700" dirty="0">
                <a:latin typeface="Arial Black"/>
                <a:ea typeface="Arial Black"/>
                <a:cs typeface="Arial Black"/>
                <a:sym typeface="Arial Black"/>
              </a:rPr>
              <a:t>(#баллов/8 - 2))</a:t>
            </a:r>
            <a:endParaRPr sz="1700" dirty="0"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8" name="Google Shape;180;p4">
            <a:extLst>
              <a:ext uri="{FF2B5EF4-FFF2-40B4-BE49-F238E27FC236}">
                <a16:creationId xmlns:a16="http://schemas.microsoft.com/office/drawing/2014/main" id="{A08F2E2F-21A5-E18A-26D9-3D0A5F1AE11D}"/>
              </a:ext>
            </a:extLst>
          </p:cNvPr>
          <p:cNvGrpSpPr/>
          <p:nvPr/>
        </p:nvGrpSpPr>
        <p:grpSpPr>
          <a:xfrm>
            <a:off x="537399" y="2131705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29" name="Google Shape;181;p4">
              <a:extLst>
                <a:ext uri="{FF2B5EF4-FFF2-40B4-BE49-F238E27FC236}">
                  <a16:creationId xmlns:a16="http://schemas.microsoft.com/office/drawing/2014/main" id="{5CDD0463-043F-21A8-7157-13C97ABE5783}"/>
                </a:ext>
              </a:extLst>
            </p:cNvPr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82;p4">
              <a:extLst>
                <a:ext uri="{FF2B5EF4-FFF2-40B4-BE49-F238E27FC236}">
                  <a16:creationId xmlns:a16="http://schemas.microsoft.com/office/drawing/2014/main" id="{15653980-5043-466E-3842-6131D856EC14}"/>
                </a:ext>
              </a:extLst>
            </p:cNvPr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83;p4">
              <a:extLst>
                <a:ext uri="{FF2B5EF4-FFF2-40B4-BE49-F238E27FC236}">
                  <a16:creationId xmlns:a16="http://schemas.microsoft.com/office/drawing/2014/main" id="{DAE2F37A-917D-E8B3-3AD4-254B04BCC001}"/>
                </a:ext>
              </a:extLst>
            </p:cNvPr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184;p4">
              <a:extLst>
                <a:ext uri="{FF2B5EF4-FFF2-40B4-BE49-F238E27FC236}">
                  <a16:creationId xmlns:a16="http://schemas.microsoft.com/office/drawing/2014/main" id="{E640CE3B-F5DA-19EA-EE5D-9E80B0E73052}"/>
                </a:ext>
              </a:extLst>
            </p:cNvPr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185;p4">
            <a:extLst>
              <a:ext uri="{FF2B5EF4-FFF2-40B4-BE49-F238E27FC236}">
                <a16:creationId xmlns:a16="http://schemas.microsoft.com/office/drawing/2014/main" id="{B1AEF4F4-0060-FC4B-DD07-B8C690490990}"/>
              </a:ext>
            </a:extLst>
          </p:cNvPr>
          <p:cNvGrpSpPr/>
          <p:nvPr/>
        </p:nvGrpSpPr>
        <p:grpSpPr>
          <a:xfrm>
            <a:off x="513280" y="5046622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34" name="Google Shape;186;p4">
              <a:extLst>
                <a:ext uri="{FF2B5EF4-FFF2-40B4-BE49-F238E27FC236}">
                  <a16:creationId xmlns:a16="http://schemas.microsoft.com/office/drawing/2014/main" id="{9FE68D12-4D04-C9E0-B9AA-1D3411CAB322}"/>
                </a:ext>
              </a:extLst>
            </p:cNvPr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87;p4">
              <a:extLst>
                <a:ext uri="{FF2B5EF4-FFF2-40B4-BE49-F238E27FC236}">
                  <a16:creationId xmlns:a16="http://schemas.microsoft.com/office/drawing/2014/main" id="{CE1E3656-BC84-CC77-DA41-3FED74A7E14A}"/>
                </a:ext>
              </a:extLst>
            </p:cNvPr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88;p4">
              <a:extLst>
                <a:ext uri="{FF2B5EF4-FFF2-40B4-BE49-F238E27FC236}">
                  <a16:creationId xmlns:a16="http://schemas.microsoft.com/office/drawing/2014/main" id="{98E6A5A7-A239-CAEE-A830-B407EF7AC2D4}"/>
                </a:ext>
              </a:extLst>
            </p:cNvPr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89;p4">
              <a:extLst>
                <a:ext uri="{FF2B5EF4-FFF2-40B4-BE49-F238E27FC236}">
                  <a16:creationId xmlns:a16="http://schemas.microsoft.com/office/drawing/2014/main" id="{EA4B40B7-C365-ECE3-816A-673360B4D454}"/>
                </a:ext>
              </a:extLst>
            </p:cNvPr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90;p4">
              <a:extLst>
                <a:ext uri="{FF2B5EF4-FFF2-40B4-BE49-F238E27FC236}">
                  <a16:creationId xmlns:a16="http://schemas.microsoft.com/office/drawing/2014/main" id="{9BDD90CB-3746-08FA-7681-0F17C7892C83}"/>
                </a:ext>
              </a:extLst>
            </p:cNvPr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" name="Google Shape;192;p4">
            <a:extLst>
              <a:ext uri="{FF2B5EF4-FFF2-40B4-BE49-F238E27FC236}">
                <a16:creationId xmlns:a16="http://schemas.microsoft.com/office/drawing/2014/main" id="{B272921A-1B49-E4F8-69F4-B0441E4C431E}"/>
              </a:ext>
            </a:extLst>
          </p:cNvPr>
          <p:cNvSpPr/>
          <p:nvPr/>
        </p:nvSpPr>
        <p:spPr>
          <a:xfrm>
            <a:off x="448780" y="1168337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" name="Google Shape;193;p4">
            <a:extLst>
              <a:ext uri="{FF2B5EF4-FFF2-40B4-BE49-F238E27FC236}">
                <a16:creationId xmlns:a16="http://schemas.microsoft.com/office/drawing/2014/main" id="{3F779B1F-33E9-41DC-FED0-FEDCBA9AA854}"/>
              </a:ext>
            </a:extLst>
          </p:cNvPr>
          <p:cNvGrpSpPr/>
          <p:nvPr/>
        </p:nvGrpSpPr>
        <p:grpSpPr>
          <a:xfrm>
            <a:off x="513286" y="4547980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41" name="Google Shape;194;p4">
              <a:extLst>
                <a:ext uri="{FF2B5EF4-FFF2-40B4-BE49-F238E27FC236}">
                  <a16:creationId xmlns:a16="http://schemas.microsoft.com/office/drawing/2014/main" id="{227C2D47-AB0A-A424-DCC7-23F71012F482}"/>
                </a:ext>
              </a:extLst>
            </p:cNvPr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95;p4">
              <a:extLst>
                <a:ext uri="{FF2B5EF4-FFF2-40B4-BE49-F238E27FC236}">
                  <a16:creationId xmlns:a16="http://schemas.microsoft.com/office/drawing/2014/main" id="{E3862FD3-9C86-9389-AF83-E8CBB7D7439F}"/>
                </a:ext>
              </a:extLst>
            </p:cNvPr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96;p4">
              <a:extLst>
                <a:ext uri="{FF2B5EF4-FFF2-40B4-BE49-F238E27FC236}">
                  <a16:creationId xmlns:a16="http://schemas.microsoft.com/office/drawing/2014/main" id="{96C814D0-073F-6003-13CC-47BAFB201326}"/>
                </a:ext>
              </a:extLst>
            </p:cNvPr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97;p4">
              <a:extLst>
                <a:ext uri="{FF2B5EF4-FFF2-40B4-BE49-F238E27FC236}">
                  <a16:creationId xmlns:a16="http://schemas.microsoft.com/office/drawing/2014/main" id="{1B34E105-B4CC-274B-81DC-624DAFA8E256}"/>
                </a:ext>
              </a:extLst>
            </p:cNvPr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198;p4">
            <a:extLst>
              <a:ext uri="{FF2B5EF4-FFF2-40B4-BE49-F238E27FC236}">
                <a16:creationId xmlns:a16="http://schemas.microsoft.com/office/drawing/2014/main" id="{6D1DC7DD-DCC6-73E2-E997-EBA49939A2A5}"/>
              </a:ext>
            </a:extLst>
          </p:cNvPr>
          <p:cNvGrpSpPr/>
          <p:nvPr/>
        </p:nvGrpSpPr>
        <p:grpSpPr>
          <a:xfrm>
            <a:off x="499387" y="3949748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46" name="Google Shape;199;p4">
              <a:extLst>
                <a:ext uri="{FF2B5EF4-FFF2-40B4-BE49-F238E27FC236}">
                  <a16:creationId xmlns:a16="http://schemas.microsoft.com/office/drawing/2014/main" id="{8327F119-BBDF-8717-C5A0-8FCC69DA193D}"/>
                </a:ext>
              </a:extLst>
            </p:cNvPr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200;p4">
              <a:extLst>
                <a:ext uri="{FF2B5EF4-FFF2-40B4-BE49-F238E27FC236}">
                  <a16:creationId xmlns:a16="http://schemas.microsoft.com/office/drawing/2014/main" id="{EB0117E7-04E3-032A-E905-3E717CAE415C}"/>
                </a:ext>
              </a:extLst>
            </p:cNvPr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201;p4">
              <a:extLst>
                <a:ext uri="{FF2B5EF4-FFF2-40B4-BE49-F238E27FC236}">
                  <a16:creationId xmlns:a16="http://schemas.microsoft.com/office/drawing/2014/main" id="{4F21898C-D6AF-FC79-26A1-546359ED967C}"/>
                </a:ext>
              </a:extLst>
            </p:cNvPr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202;p4">
              <a:extLst>
                <a:ext uri="{FF2B5EF4-FFF2-40B4-BE49-F238E27FC236}">
                  <a16:creationId xmlns:a16="http://schemas.microsoft.com/office/drawing/2014/main" id="{C0D5F4FD-9DDE-67F5-F25C-9CBC2F2FA722}"/>
                </a:ext>
              </a:extLst>
            </p:cNvPr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203;p4">
              <a:extLst>
                <a:ext uri="{FF2B5EF4-FFF2-40B4-BE49-F238E27FC236}">
                  <a16:creationId xmlns:a16="http://schemas.microsoft.com/office/drawing/2014/main" id="{7BF96BD8-4491-C3E0-DE5A-6B4B8D67ADFE}"/>
                </a:ext>
              </a:extLst>
            </p:cNvPr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204;p4">
              <a:extLst>
                <a:ext uri="{FF2B5EF4-FFF2-40B4-BE49-F238E27FC236}">
                  <a16:creationId xmlns:a16="http://schemas.microsoft.com/office/drawing/2014/main" id="{752A3834-597C-A917-1B1C-3239F12B3395}"/>
                </a:ext>
              </a:extLst>
            </p:cNvPr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205;p4">
              <a:extLst>
                <a:ext uri="{FF2B5EF4-FFF2-40B4-BE49-F238E27FC236}">
                  <a16:creationId xmlns:a16="http://schemas.microsoft.com/office/drawing/2014/main" id="{5B090EBA-4B7D-953B-0918-39AE187FDB74}"/>
                </a:ext>
              </a:extLst>
            </p:cNvPr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206;p4">
              <a:extLst>
                <a:ext uri="{FF2B5EF4-FFF2-40B4-BE49-F238E27FC236}">
                  <a16:creationId xmlns:a16="http://schemas.microsoft.com/office/drawing/2014/main" id="{C2A6F402-D01D-A3E6-A1DD-EFB0B438C50D}"/>
                </a:ext>
              </a:extLst>
            </p:cNvPr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207;p4">
              <a:extLst>
                <a:ext uri="{FF2B5EF4-FFF2-40B4-BE49-F238E27FC236}">
                  <a16:creationId xmlns:a16="http://schemas.microsoft.com/office/drawing/2014/main" id="{6331A59C-7488-F388-63DC-F83F7A9A8199}"/>
                </a:ext>
              </a:extLst>
            </p:cNvPr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208;p4">
              <a:extLst>
                <a:ext uri="{FF2B5EF4-FFF2-40B4-BE49-F238E27FC236}">
                  <a16:creationId xmlns:a16="http://schemas.microsoft.com/office/drawing/2014/main" id="{8BCDF846-267C-B541-0CB9-E7DD006B9DC7}"/>
                </a:ext>
              </a:extLst>
            </p:cNvPr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209;p4">
              <a:extLst>
                <a:ext uri="{FF2B5EF4-FFF2-40B4-BE49-F238E27FC236}">
                  <a16:creationId xmlns:a16="http://schemas.microsoft.com/office/drawing/2014/main" id="{707DA4A9-F018-8585-6868-5672DC590FA9}"/>
                </a:ext>
              </a:extLst>
            </p:cNvPr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210;p4">
              <a:extLst>
                <a:ext uri="{FF2B5EF4-FFF2-40B4-BE49-F238E27FC236}">
                  <a16:creationId xmlns:a16="http://schemas.microsoft.com/office/drawing/2014/main" id="{1B69A885-55A1-F886-868C-D9EA476116C0}"/>
                </a:ext>
              </a:extLst>
            </p:cNvPr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211;p4">
              <a:extLst>
                <a:ext uri="{FF2B5EF4-FFF2-40B4-BE49-F238E27FC236}">
                  <a16:creationId xmlns:a16="http://schemas.microsoft.com/office/drawing/2014/main" id="{46966B9A-BFC2-A4A0-8DFD-8EBB8B79700E}"/>
                </a:ext>
              </a:extLst>
            </p:cNvPr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212;p4">
              <a:extLst>
                <a:ext uri="{FF2B5EF4-FFF2-40B4-BE49-F238E27FC236}">
                  <a16:creationId xmlns:a16="http://schemas.microsoft.com/office/drawing/2014/main" id="{93D5E005-DBD2-F0D9-CF8D-1178E6BE11BA}"/>
                </a:ext>
              </a:extLst>
            </p:cNvPr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213;p4">
              <a:extLst>
                <a:ext uri="{FF2B5EF4-FFF2-40B4-BE49-F238E27FC236}">
                  <a16:creationId xmlns:a16="http://schemas.microsoft.com/office/drawing/2014/main" id="{180B4672-DD4F-4FD3-BCF5-2B4230E3647A}"/>
                </a:ext>
              </a:extLst>
            </p:cNvPr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214;p4">
            <a:extLst>
              <a:ext uri="{FF2B5EF4-FFF2-40B4-BE49-F238E27FC236}">
                <a16:creationId xmlns:a16="http://schemas.microsoft.com/office/drawing/2014/main" id="{72B80643-5C47-6554-7F6D-73046086B1BE}"/>
              </a:ext>
            </a:extLst>
          </p:cNvPr>
          <p:cNvSpPr/>
          <p:nvPr/>
        </p:nvSpPr>
        <p:spPr>
          <a:xfrm>
            <a:off x="443230" y="3402299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56E065CF-7431-75CD-CD49-0EEAF0C3E0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8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4" hidden="1">
            <a:extLst>
              <a:ext uri="{FF2B5EF4-FFF2-40B4-BE49-F238E27FC236}">
                <a16:creationId xmlns:a16="http://schemas.microsoft.com/office/drawing/2014/main" id="{D4949A7B-B05B-4D1B-813D-7240C9733639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5811099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Слайд think-cell" r:id="rId3" imgW="416" imgH="416" progId="TCLayout.ActiveDocument.1">
                  <p:embed/>
                </p:oleObj>
              </mc:Choice>
              <mc:Fallback>
                <p:oleObj name="Слайд think-cell" r:id="rId3" imgW="416" imgH="416" progId="TCLayout.ActiveDocument.1">
                  <p:embed/>
                  <p:pic>
                    <p:nvPicPr>
                      <p:cNvPr id="5" name="Объект 4" hidden="1">
                        <a:extLst>
                          <a:ext uri="{FF2B5EF4-FFF2-40B4-BE49-F238E27FC236}">
                            <a16:creationId xmlns:a16="http://schemas.microsoft.com/office/drawing/2014/main" id="{D4949A7B-B05B-4D1B-813D-7240C973363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1" name="Прямоугольник 80">
            <a:extLst>
              <a:ext uri="{FF2B5EF4-FFF2-40B4-BE49-F238E27FC236}">
                <a16:creationId xmlns:a16="http://schemas.microsoft.com/office/drawing/2014/main" id="{68A5BCB8-2465-43E4-9F90-D3D66E3C2267}"/>
              </a:ext>
            </a:extLst>
          </p:cNvPr>
          <p:cNvSpPr/>
          <p:nvPr/>
        </p:nvSpPr>
        <p:spPr>
          <a:xfrm>
            <a:off x="4695497" y="2454582"/>
            <a:ext cx="6763049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solidFill>
                  <a:srgbClr val="041A35"/>
                </a:solidFill>
                <a:latin typeface="Arial Black"/>
              </a:rPr>
              <a:t>По любым вопросам – пишите:</a:t>
            </a:r>
          </a:p>
          <a:p>
            <a:pPr algn="r">
              <a:buClr>
                <a:schemeClr val="tx1">
                  <a:lumMod val="75000"/>
                  <a:lumOff val="25000"/>
                </a:schemeClr>
              </a:buClr>
            </a:pPr>
            <a:endParaRPr lang="ru-RU" sz="1600" dirty="0">
              <a:solidFill>
                <a:srgbClr val="041A35"/>
              </a:solidFill>
              <a:latin typeface="Arial Black" panose="020B0A04020102020204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89" name="Прямоугольник: скругленные углы 88">
            <a:extLst>
              <a:ext uri="{FF2B5EF4-FFF2-40B4-BE49-F238E27FC236}">
                <a16:creationId xmlns:a16="http://schemas.microsoft.com/office/drawing/2014/main" id="{1E32A107-3122-4C7F-9CEB-895DA8B71571}"/>
              </a:ext>
            </a:extLst>
          </p:cNvPr>
          <p:cNvSpPr/>
          <p:nvPr/>
        </p:nvSpPr>
        <p:spPr>
          <a:xfrm>
            <a:off x="4871970" y="2805068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>
                <a:solidFill>
                  <a:srgbClr val="041A35"/>
                </a:solidFill>
                <a:latin typeface="Arial Black"/>
              </a:rPr>
              <a:t>РОМАН ИСАЧЕНКО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90" name="Прямоугольник 89">
            <a:extLst>
              <a:ext uri="{FF2B5EF4-FFF2-40B4-BE49-F238E27FC236}">
                <a16:creationId xmlns:a16="http://schemas.microsoft.com/office/drawing/2014/main" id="{E8A280E2-F2CC-41D5-9235-5D3968792FE3}"/>
              </a:ext>
            </a:extLst>
          </p:cNvPr>
          <p:cNvSpPr/>
          <p:nvPr/>
        </p:nvSpPr>
        <p:spPr>
          <a:xfrm>
            <a:off x="6624142" y="3289378"/>
            <a:ext cx="5160651" cy="464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telegram: </a:t>
            </a:r>
            <a:r>
              <a:rPr lang="en-US" dirty="0">
                <a:solidFill>
                  <a:srgbClr val="041A35"/>
                </a:solidFill>
                <a:latin typeface="Arial Black"/>
              </a:rPr>
              <a:t>@</a:t>
            </a:r>
            <a:r>
              <a:rPr lang="en-US" dirty="0" err="1">
                <a:solidFill>
                  <a:srgbClr val="041A35"/>
                </a:solidFill>
                <a:latin typeface="Arial Black"/>
              </a:rPr>
              <a:t>roman_isachenko</a:t>
            </a:r>
            <a:endParaRPr lang="en-US" dirty="0">
              <a:solidFill>
                <a:srgbClr val="041A35"/>
              </a:solidFill>
              <a:latin typeface="Arial Black"/>
            </a:endParaRPr>
          </a:p>
        </p:txBody>
      </p:sp>
      <p:pic>
        <p:nvPicPr>
          <p:cNvPr id="84" name="Рисунок 83">
            <a:extLst>
              <a:ext uri="{FF2B5EF4-FFF2-40B4-BE49-F238E27FC236}">
                <a16:creationId xmlns:a16="http://schemas.microsoft.com/office/drawing/2014/main" id="{2822D8FE-A543-416F-84B5-B7AC04ED3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155" y="3416567"/>
            <a:ext cx="298987" cy="298987"/>
          </a:xfrm>
          <a:prstGeom prst="rect">
            <a:avLst/>
          </a:prstGeom>
        </p:spPr>
      </p:pic>
      <p:sp>
        <p:nvSpPr>
          <p:cNvPr id="143" name="Прямоугольник: скругленные углы 142">
            <a:extLst>
              <a:ext uri="{FF2B5EF4-FFF2-40B4-BE49-F238E27FC236}">
                <a16:creationId xmlns:a16="http://schemas.microsoft.com/office/drawing/2014/main" id="{D2E5CF16-FF99-4B5D-A21D-AA451A6CD02A}"/>
              </a:ext>
            </a:extLst>
          </p:cNvPr>
          <p:cNvSpPr/>
          <p:nvPr/>
        </p:nvSpPr>
        <p:spPr>
          <a:xfrm>
            <a:off x="374705" y="1427793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  <a:ea typeface="Tahoma" panose="020B0604030504040204" pitchFamily="34" charset="0"/>
                <a:cs typeface="Segoe UI" panose="020B0502040204020203" pitchFamily="34" charset="0"/>
              </a:rPr>
              <a:t>ЧТО НУЖНО ЗНАТЬ?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144" name="Прямоугольник: скругленные углы 143">
            <a:extLst>
              <a:ext uri="{FF2B5EF4-FFF2-40B4-BE49-F238E27FC236}">
                <a16:creationId xmlns:a16="http://schemas.microsoft.com/office/drawing/2014/main" id="{2060A98C-0180-477F-AE44-873C638A2A22}"/>
              </a:ext>
            </a:extLst>
          </p:cNvPr>
          <p:cNvSpPr/>
          <p:nvPr/>
        </p:nvSpPr>
        <p:spPr>
          <a:xfrm>
            <a:off x="374705" y="3943496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  <a:ea typeface="Tahoma" panose="020B0604030504040204" pitchFamily="34" charset="0"/>
                <a:cs typeface="Segoe UI" panose="020B0502040204020203" pitchFamily="34" charset="0"/>
              </a:rPr>
              <a:t>ПОМНИМ, ЧТО..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sp>
        <p:nvSpPr>
          <p:cNvPr id="24" name="Прямоугольник: скругленные углы 87">
            <a:extLst>
              <a:ext uri="{FF2B5EF4-FFF2-40B4-BE49-F238E27FC236}">
                <a16:creationId xmlns:a16="http://schemas.microsoft.com/office/drawing/2014/main" id="{54BB6506-E8C2-3E40-96C4-26472FA87F0D}"/>
              </a:ext>
            </a:extLst>
          </p:cNvPr>
          <p:cNvSpPr/>
          <p:nvPr/>
        </p:nvSpPr>
        <p:spPr>
          <a:xfrm>
            <a:off x="4523536" y="1411765"/>
            <a:ext cx="7488924" cy="3435080"/>
          </a:xfrm>
          <a:prstGeom prst="roundRect">
            <a:avLst>
              <a:gd name="adj" fmla="val 2359"/>
            </a:avLst>
          </a:prstGeom>
          <a:noFill/>
          <a:ln w="3175">
            <a:solidFill>
              <a:srgbClr val="041A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4F459E-26E0-1545-B813-F2F669F17533}"/>
              </a:ext>
            </a:extLst>
          </p:cNvPr>
          <p:cNvSpPr txBox="1"/>
          <p:nvPr/>
        </p:nvSpPr>
        <p:spPr>
          <a:xfrm>
            <a:off x="4570881" y="1738785"/>
            <a:ext cx="6701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41A35"/>
                </a:solidFill>
                <a:latin typeface="Arial Black"/>
              </a:rPr>
              <a:t>repo</a:t>
            </a:r>
            <a:r>
              <a:rPr lang="ru-RU" dirty="0"/>
              <a:t>:</a:t>
            </a:r>
            <a:r>
              <a:rPr lang="en-US" dirty="0"/>
              <a:t> </a:t>
            </a:r>
            <a:r>
              <a:rPr lang="en-US" dirty="0">
                <a:hlinkClick r:id="rId6"/>
              </a:rPr>
              <a:t>https://github.com/r-isachenko/2024-DGM-MIPT-YSDA-course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27" name="Прямоугольник: скругленные углы 142">
            <a:extLst>
              <a:ext uri="{FF2B5EF4-FFF2-40B4-BE49-F238E27FC236}">
                <a16:creationId xmlns:a16="http://schemas.microsoft.com/office/drawing/2014/main" id="{7930E6B5-2256-D040-A063-4AFC0A578E26}"/>
              </a:ext>
            </a:extLst>
          </p:cNvPr>
          <p:cNvSpPr/>
          <p:nvPr/>
        </p:nvSpPr>
        <p:spPr>
          <a:xfrm>
            <a:off x="4752496" y="1190595"/>
            <a:ext cx="3800667" cy="437001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1600" dirty="0">
                <a:solidFill>
                  <a:srgbClr val="041A35"/>
                </a:solidFill>
                <a:latin typeface="Arial Black"/>
              </a:rPr>
              <a:t>ССЫЛКИ</a:t>
            </a:r>
            <a:endParaRPr lang="ru-RU" sz="1600" dirty="0">
              <a:solidFill>
                <a:schemeClr val="tx1"/>
              </a:solidFill>
              <a:latin typeface="Segoe UI" panose="020B0502040204020203" pitchFamily="34" charset="0"/>
              <a:ea typeface="Tahoma" panose="020B0604030504040204" pitchFamily="34" charset="0"/>
              <a:cs typeface="Segoe UI" panose="020B0502040204020203" pitchFamily="34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A684EBEE-D0A7-8B4E-A3F4-913F55E19B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84"/>
            <a:ext cx="1009934" cy="100993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7D8D5E-59D0-513C-9618-1CEEEA68F1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70" t="16654" r="30396" b="43678"/>
          <a:stretch/>
        </p:blipFill>
        <p:spPr>
          <a:xfrm>
            <a:off x="1009934" y="120614"/>
            <a:ext cx="2019777" cy="794642"/>
          </a:xfrm>
          <a:prstGeom prst="rect">
            <a:avLst/>
          </a:prstGeom>
        </p:spPr>
      </p:pic>
      <p:sp>
        <p:nvSpPr>
          <p:cNvPr id="6" name="Google Shape;223;p5">
            <a:extLst>
              <a:ext uri="{FF2B5EF4-FFF2-40B4-BE49-F238E27FC236}">
                <a16:creationId xmlns:a16="http://schemas.microsoft.com/office/drawing/2014/main" id="{5C975851-F906-6968-3F26-C84CB98F6118}"/>
              </a:ext>
            </a:extLst>
          </p:cNvPr>
          <p:cNvSpPr/>
          <p:nvPr/>
        </p:nvSpPr>
        <p:spPr>
          <a:xfrm>
            <a:off x="374706" y="2054532"/>
            <a:ext cx="3574442" cy="1292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Google Shape;224;p5">
            <a:extLst>
              <a:ext uri="{FF2B5EF4-FFF2-40B4-BE49-F238E27FC236}">
                <a16:creationId xmlns:a16="http://schemas.microsoft.com/office/drawing/2014/main" id="{13D8754A-8F9C-C6EF-C0C2-3B94C9F9FBFB}"/>
              </a:ext>
            </a:extLst>
          </p:cNvPr>
          <p:cNvSpPr/>
          <p:nvPr/>
        </p:nvSpPr>
        <p:spPr>
          <a:xfrm>
            <a:off x="374510" y="4719046"/>
            <a:ext cx="3983326" cy="1592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" name="Google Shape;228;p5">
            <a:extLst>
              <a:ext uri="{FF2B5EF4-FFF2-40B4-BE49-F238E27FC236}">
                <a16:creationId xmlns:a16="http://schemas.microsoft.com/office/drawing/2014/main" id="{C450FFF2-F1DB-3DB8-BC65-70FDF07845A5}"/>
              </a:ext>
            </a:extLst>
          </p:cNvPr>
          <p:cNvPicPr preferRelativeResize="0"/>
          <p:nvPr/>
        </p:nvPicPr>
        <p:blipFill rotWithShape="1">
          <a:blip r:embed="rId9">
            <a:alphaModFix/>
          </a:blip>
          <a:srcRect l="18410" t="10967" r="10672" b="43049"/>
          <a:stretch/>
        </p:blipFill>
        <p:spPr>
          <a:xfrm>
            <a:off x="4850446" y="3289378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sp>
        <p:nvSpPr>
          <p:cNvPr id="9" name="Google Shape;232;p5">
            <a:extLst>
              <a:ext uri="{FF2B5EF4-FFF2-40B4-BE49-F238E27FC236}">
                <a16:creationId xmlns:a16="http://schemas.microsoft.com/office/drawing/2014/main" id="{0A1653A2-AE7B-F749-43EC-C228433EB521}"/>
              </a:ext>
            </a:extLst>
          </p:cNvPr>
          <p:cNvSpPr txBox="1"/>
          <p:nvPr/>
        </p:nvSpPr>
        <p:spPr>
          <a:xfrm>
            <a:off x="4695497" y="5446235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46149941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0828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yearfmt&gt;&lt;begin val=&quot;0&quot;/&gt;&lt;end val=&quot;4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bNumberIsYear val=&quot;0&quot;/&gt;&lt;m_strFormatTime&gt;%#4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0&quot;/&gt;&lt;/m_mruColor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2853</TotalTime>
  <Words>560</Words>
  <Application>Microsoft Macintosh PowerPoint</Application>
  <PresentationFormat>Widescreen</PresentationFormat>
  <Paragraphs>94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Montserrat</vt:lpstr>
      <vt:lpstr>Segoe UI</vt:lpstr>
      <vt:lpstr>Тема Office</vt:lpstr>
      <vt:lpstr>Слайд think-cell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39</cp:revision>
  <dcterms:created xsi:type="dcterms:W3CDTF">2021-01-27T12:15:32Z</dcterms:created>
  <dcterms:modified xsi:type="dcterms:W3CDTF">2024-09-04T17:35:22Z</dcterms:modified>
</cp:coreProperties>
</file>

<file path=docProps/thumbnail.jpeg>
</file>